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g"/>
  <Default Extension="mov" ContentType="application/movie"/>
  <Default Extension="pdf" ContentType="application/pdf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customXml" Target="../customXml/item1.xml"/><Relationship Id="rId7" Type="http://schemas.openxmlformats.org/officeDocument/2006/relationships/notesMaster" Target="notesMasters/notesMaster1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customXml" Target="../customXml/item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ommentAuthors" Target="commentAuthor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customXml" Target="../customXml/item3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100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del dato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Información del dato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contr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os medusas contra un fondo azul ob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Dos medusas contr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contra un fondo azul ob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contr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contr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pequeñ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7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, y video en viv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diapositiva</a:t>
            </a:r>
          </a:p>
        </p:txBody>
      </p:sp>
      <p:sp>
        <p:nvSpPr>
          <p:cNvPr id="8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SS"/>
          <p:cNvSpPr txBox="1"/>
          <p:nvPr/>
        </p:nvSpPr>
        <p:spPr>
          <a:xfrm>
            <a:off x="1270000" y="3753974"/>
            <a:ext cx="21844000" cy="3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2438338">
              <a:lnSpc>
                <a:spcPct val="90000"/>
              </a:lnSpc>
              <a:spcBef>
                <a:spcPts val="0"/>
              </a:spcBef>
              <a:defRPr spc="-510" sz="1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172" name="Franco Callip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Franco Callipo</a:t>
            </a:r>
          </a:p>
        </p:txBody>
      </p:sp>
      <p:sp>
        <p:nvSpPr>
          <p:cNvPr id="173" name="Parte 1"/>
          <p:cNvSpPr txBox="1"/>
          <p:nvPr>
            <p:ph type="subTitle" sz="quarter" idx="1"/>
          </p:nvPr>
        </p:nvSpPr>
        <p:spPr>
          <a:xfrm>
            <a:off x="1270000" y="7449673"/>
            <a:ext cx="21844000" cy="2512353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Parte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tiqueta de enl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Etiqueta de enlace</a:t>
            </a:r>
          </a:p>
        </p:txBody>
      </p:sp>
      <p:pic>
        <p:nvPicPr>
          <p:cNvPr id="210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050" y="4098064"/>
            <a:ext cx="19197900" cy="174526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l: indica el tipo de relación que existe entre el CSS y la página web.…"/>
          <p:cNvSpPr txBox="1"/>
          <p:nvPr>
            <p:ph type="body" sz="half" idx="1"/>
          </p:nvPr>
        </p:nvSpPr>
        <p:spPr>
          <a:xfrm>
            <a:off x="1696541" y="6513718"/>
            <a:ext cx="20990918" cy="3426818"/>
          </a:xfrm>
          <a:prstGeom prst="rect">
            <a:avLst/>
          </a:prstGeom>
        </p:spPr>
        <p:txBody>
          <a:bodyPr/>
          <a:lstStyle/>
          <a:p>
            <a:pPr/>
            <a:r>
              <a:t>rel:</a:t>
            </a:r>
            <a:r>
              <a:rPr b="1"/>
              <a:t> </a:t>
            </a:r>
            <a:r>
              <a:t>indica el tipo de relación que existe entre el CSS y la página web.</a:t>
            </a:r>
          </a:p>
          <a:p>
            <a:pPr/>
            <a:r>
              <a:t>href:</a:t>
            </a:r>
            <a:r>
              <a:rPr b="1"/>
              <a:t> </a:t>
            </a:r>
            <a:r>
              <a:t>indica la URL del archivo CSS que contiene los estilos.</a:t>
            </a:r>
          </a:p>
          <a:p>
            <a:pPr/>
            <a:r>
              <a:t>type: indica el tipo de recurso enlazado.</a:t>
            </a:r>
          </a:p>
        </p:txBody>
      </p:sp>
      <p:sp>
        <p:nvSpPr>
          <p:cNvPr id="212" name="Esta etiqueta se debe colocar en el head de nuestro html."/>
          <p:cNvSpPr txBox="1"/>
          <p:nvPr/>
        </p:nvSpPr>
        <p:spPr>
          <a:xfrm>
            <a:off x="3851910" y="11651000"/>
            <a:ext cx="16680181" cy="1420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Esta etiqueta se debe colocar en el head de nuestro html. 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  <p:sp>
        <p:nvSpPr>
          <p:cNvPr id="217" name="Selector &lt;html&gt;"/>
          <p:cNvSpPr txBox="1"/>
          <p:nvPr>
            <p:ph type="body" idx="21"/>
          </p:nvPr>
        </p:nvSpPr>
        <p:spPr>
          <a:xfrm>
            <a:off x="-7874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Selector &lt;html&gt;</a:t>
            </a:r>
          </a:p>
        </p:txBody>
      </p:sp>
      <p:pic>
        <p:nvPicPr>
          <p:cNvPr id="218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5400" y="4916316"/>
            <a:ext cx="10233201" cy="388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  <p:sp>
        <p:nvSpPr>
          <p:cNvPr id="221" name="Selector universal"/>
          <p:cNvSpPr txBox="1"/>
          <p:nvPr>
            <p:ph type="body" idx="21"/>
          </p:nvPr>
        </p:nvSpPr>
        <p:spPr>
          <a:xfrm>
            <a:off x="-3810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Selector universal</a:t>
            </a:r>
          </a:p>
        </p:txBody>
      </p:sp>
      <p:pic>
        <p:nvPicPr>
          <p:cNvPr id="222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5400" y="4916316"/>
            <a:ext cx="10233200" cy="388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  <p:sp>
        <p:nvSpPr>
          <p:cNvPr id="225" name="Selector de etiqueta"/>
          <p:cNvSpPr txBox="1"/>
          <p:nvPr>
            <p:ph type="body" idx="21"/>
          </p:nvPr>
        </p:nvSpPr>
        <p:spPr>
          <a:xfrm>
            <a:off x="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Selector de etiqueta</a:t>
            </a:r>
          </a:p>
        </p:txBody>
      </p:sp>
      <p:pic>
        <p:nvPicPr>
          <p:cNvPr id="226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5400" y="4916316"/>
            <a:ext cx="10233201" cy="388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  <p:sp>
        <p:nvSpPr>
          <p:cNvPr id="229" name="Selector de clase"/>
          <p:cNvSpPr txBox="1"/>
          <p:nvPr>
            <p:ph type="body" idx="21"/>
          </p:nvPr>
        </p:nvSpPr>
        <p:spPr>
          <a:xfrm>
            <a:off x="-482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Selector de clase</a:t>
            </a:r>
          </a:p>
        </p:txBody>
      </p:sp>
      <p:pic>
        <p:nvPicPr>
          <p:cNvPr id="230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5399" y="4916316"/>
            <a:ext cx="10233202" cy="388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pos de select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Tipos de selectores</a:t>
            </a:r>
          </a:p>
        </p:txBody>
      </p:sp>
      <p:sp>
        <p:nvSpPr>
          <p:cNvPr id="233" name="Selector de id"/>
          <p:cNvSpPr txBox="1"/>
          <p:nvPr>
            <p:ph type="body" idx="21"/>
          </p:nvPr>
        </p:nvSpPr>
        <p:spPr>
          <a:xfrm>
            <a:off x="-10160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Selector de id</a:t>
            </a:r>
          </a:p>
        </p:txBody>
      </p:sp>
      <p:pic>
        <p:nvPicPr>
          <p:cNvPr id="23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5400" y="4916316"/>
            <a:ext cx="10233201" cy="388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dentific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Identificadores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l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ase"/>
          <p:cNvSpPr txBox="1"/>
          <p:nvPr>
            <p:ph type="title"/>
          </p:nvPr>
        </p:nvSpPr>
        <p:spPr>
          <a:xfrm>
            <a:off x="-21590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Clase</a:t>
            </a:r>
          </a:p>
        </p:txBody>
      </p:sp>
      <p:sp>
        <p:nvSpPr>
          <p:cNvPr id="241" name="Establece un identificador grupal a los elemento que lo utilizan dentro de una página HTML."/>
          <p:cNvSpPr txBox="1"/>
          <p:nvPr>
            <p:ph type="body" sz="quarter" idx="1"/>
          </p:nvPr>
        </p:nvSpPr>
        <p:spPr>
          <a:xfrm>
            <a:off x="1270000" y="2657761"/>
            <a:ext cx="21844000" cy="1859658"/>
          </a:xfrm>
          <a:prstGeom prst="rect">
            <a:avLst/>
          </a:prstGeom>
        </p:spPr>
        <p:txBody>
          <a:bodyPr/>
          <a:lstStyle/>
          <a:p>
            <a:pPr/>
            <a:r>
              <a:t>Establece un identificador grupal a los elemento que lo utilizan dentro de una página HTML.</a:t>
            </a:r>
          </a:p>
        </p:txBody>
      </p:sp>
      <p:pic>
        <p:nvPicPr>
          <p:cNvPr id="24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637" y="5211046"/>
            <a:ext cx="14254726" cy="6539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os medusas contra un fondo rosa" descr="Dos medusas contr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259" t="0" r="25407" b="0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76" name="Estilo"/>
          <p:cNvSpPr txBox="1"/>
          <p:nvPr>
            <p:ph type="title"/>
          </p:nvPr>
        </p:nvSpPr>
        <p:spPr>
          <a:xfrm>
            <a:off x="-2082800" y="821134"/>
            <a:ext cx="9652000" cy="1549401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Estilo</a:t>
            </a:r>
          </a:p>
        </p:txBody>
      </p:sp>
      <p:pic>
        <p:nvPicPr>
          <p:cNvPr id="177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485" y="4451803"/>
            <a:ext cx="3411030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8" name="Cascading Style Sheets"/>
          <p:cNvSpPr txBox="1"/>
          <p:nvPr/>
        </p:nvSpPr>
        <p:spPr>
          <a:xfrm>
            <a:off x="480979" y="2123519"/>
            <a:ext cx="96520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Cascading Style Sheets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d"/>
          <p:cNvSpPr txBox="1"/>
          <p:nvPr>
            <p:ph type="title"/>
          </p:nvPr>
        </p:nvSpPr>
        <p:spPr>
          <a:xfrm>
            <a:off x="-3022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Id</a:t>
            </a:r>
          </a:p>
        </p:txBody>
      </p:sp>
      <p:sp>
        <p:nvSpPr>
          <p:cNvPr id="247" name="Establece un identificador único a cada elemento que lo utiliza dentro de una página HTML."/>
          <p:cNvSpPr txBox="1"/>
          <p:nvPr>
            <p:ph type="body" sz="quarter" idx="1"/>
          </p:nvPr>
        </p:nvSpPr>
        <p:spPr>
          <a:xfrm>
            <a:off x="1270000" y="2463800"/>
            <a:ext cx="21844000" cy="2033786"/>
          </a:xfrm>
          <a:prstGeom prst="rect">
            <a:avLst/>
          </a:prstGeom>
        </p:spPr>
        <p:txBody>
          <a:bodyPr/>
          <a:lstStyle/>
          <a:p>
            <a:pPr/>
            <a:r>
              <a:t>Establece un identificador único a cada elemento que lo utiliza dentro de una página HTML.</a:t>
            </a:r>
          </a:p>
        </p:txBody>
      </p:sp>
      <p:pic>
        <p:nvPicPr>
          <p:cNvPr id="24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4905" y="5211046"/>
            <a:ext cx="13274190" cy="6539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ropieda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53" name="font-family…"/>
          <p:cNvSpPr txBox="1"/>
          <p:nvPr>
            <p:ph type="body" idx="1"/>
          </p:nvPr>
        </p:nvSpPr>
        <p:spPr>
          <a:xfrm>
            <a:off x="1270000" y="4267200"/>
            <a:ext cx="21437700" cy="8432800"/>
          </a:xfrm>
          <a:prstGeom prst="rect">
            <a:avLst/>
          </a:prstGeom>
        </p:spPr>
        <p:txBody>
          <a:bodyPr/>
          <a:lstStyle/>
          <a:p>
            <a:pPr/>
            <a:r>
              <a:t>font-family</a:t>
            </a:r>
          </a:p>
          <a:p>
            <a:pPr/>
            <a:r>
              <a:t>font-size</a:t>
            </a:r>
          </a:p>
          <a:p>
            <a:pPr/>
            <a:r>
              <a:t>font-weight</a:t>
            </a:r>
          </a:p>
          <a:p>
            <a:pPr/>
            <a:r>
              <a:t>text-decoration</a:t>
            </a:r>
          </a:p>
          <a:p>
            <a:pPr/>
            <a:r>
              <a:t>text-align</a:t>
            </a:r>
          </a:p>
          <a:p>
            <a:pPr/>
            <a:r>
              <a:t>text-shadow</a:t>
            </a:r>
          </a:p>
        </p:txBody>
      </p:sp>
      <p:sp>
        <p:nvSpPr>
          <p:cNvPr id="254" name="Texto"/>
          <p:cNvSpPr txBox="1"/>
          <p:nvPr>
            <p:ph type="body" idx="21"/>
          </p:nvPr>
        </p:nvSpPr>
        <p:spPr>
          <a:xfrm>
            <a:off x="-2514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Texto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57" name="Texto - HTML"/>
          <p:cNvSpPr txBox="1"/>
          <p:nvPr>
            <p:ph type="body" idx="21"/>
          </p:nvPr>
        </p:nvSpPr>
        <p:spPr>
          <a:xfrm>
            <a:off x="-13208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Texto - HTML</a:t>
            </a:r>
          </a:p>
        </p:txBody>
      </p:sp>
      <p:sp>
        <p:nvSpPr>
          <p:cNvPr id="258" name="Flecha 11"/>
          <p:cNvSpPr/>
          <p:nvPr/>
        </p:nvSpPr>
        <p:spPr>
          <a:xfrm>
            <a:off x="16755504" y="608330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5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9100" y="6231816"/>
            <a:ext cx="4641129" cy="1252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5434284"/>
            <a:ext cx="15274298" cy="2847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819" y="4975446"/>
            <a:ext cx="11744145" cy="3765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57650" y="6172102"/>
            <a:ext cx="7471382" cy="137179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65" name="Texto - CSS"/>
          <p:cNvSpPr txBox="1"/>
          <p:nvPr>
            <p:ph type="body" idx="21"/>
          </p:nvPr>
        </p:nvSpPr>
        <p:spPr>
          <a:xfrm>
            <a:off x="-16002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Texto - CSS</a:t>
            </a:r>
          </a:p>
        </p:txBody>
      </p:sp>
      <p:sp>
        <p:nvSpPr>
          <p:cNvPr id="266" name="Flecha 11"/>
          <p:cNvSpPr/>
          <p:nvPr/>
        </p:nvSpPr>
        <p:spPr>
          <a:xfrm>
            <a:off x="13938363" y="6083300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69" name="Se usan variables que se crean en el :root { —nombre_variable: color }…"/>
          <p:cNvSpPr txBox="1"/>
          <p:nvPr>
            <p:ph type="body" idx="1"/>
          </p:nvPr>
        </p:nvSpPr>
        <p:spPr>
          <a:xfrm>
            <a:off x="1270000" y="4267200"/>
            <a:ext cx="21437700" cy="7971830"/>
          </a:xfrm>
          <a:prstGeom prst="rect">
            <a:avLst/>
          </a:prstGeom>
        </p:spPr>
        <p:txBody>
          <a:bodyPr/>
          <a:lstStyle/>
          <a:p>
            <a:pPr/>
            <a:r>
              <a:t>Se usan variables que se crean en el :root { —nombre_variable: color }</a:t>
            </a:r>
          </a:p>
          <a:p>
            <a:pPr/>
            <a:r>
              <a:t>Las variables se llaman así: selector { color: var(—nombre_variable) }</a:t>
            </a:r>
          </a:p>
          <a:p>
            <a:pPr/>
            <a:r>
              <a:t>Formas de escribir los colores:</a:t>
            </a:r>
          </a:p>
          <a:p>
            <a:pPr lvl="1"/>
            <a:r>
              <a:t>Red, green, blue, etc.</a:t>
            </a:r>
          </a:p>
          <a:p>
            <a:pPr lvl="1"/>
            <a:r>
              <a:t>Hexadecimal (#000000)</a:t>
            </a:r>
          </a:p>
          <a:p>
            <a:pPr lvl="1"/>
            <a:r>
              <a:t>RGB: rgb(0, 0, 0)</a:t>
            </a:r>
          </a:p>
        </p:txBody>
      </p:sp>
      <p:sp>
        <p:nvSpPr>
          <p:cNvPr id="270" name="Color"/>
          <p:cNvSpPr txBox="1"/>
          <p:nvPr>
            <p:ph type="body" idx="21"/>
          </p:nvPr>
        </p:nvSpPr>
        <p:spPr>
          <a:xfrm>
            <a:off x="-2514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73" name="Color - CSS"/>
          <p:cNvSpPr txBox="1"/>
          <p:nvPr>
            <p:ph type="body" idx="21"/>
          </p:nvPr>
        </p:nvSpPr>
        <p:spPr>
          <a:xfrm>
            <a:off x="-1625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Color - CSS</a:t>
            </a:r>
          </a:p>
        </p:txBody>
      </p:sp>
      <p:sp>
        <p:nvSpPr>
          <p:cNvPr id="274" name="Flecha 11"/>
          <p:cNvSpPr/>
          <p:nvPr/>
        </p:nvSpPr>
        <p:spPr>
          <a:xfrm>
            <a:off x="13963763" y="6971875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7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66207" y="7117795"/>
            <a:ext cx="7471383" cy="125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756" y="4170834"/>
            <a:ext cx="11827451" cy="715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79" name="background-color…"/>
          <p:cNvSpPr txBox="1"/>
          <p:nvPr>
            <p:ph type="body" idx="1"/>
          </p:nvPr>
        </p:nvSpPr>
        <p:spPr>
          <a:xfrm>
            <a:off x="1270000" y="4267200"/>
            <a:ext cx="21437700" cy="7971830"/>
          </a:xfrm>
          <a:prstGeom prst="rect">
            <a:avLst/>
          </a:prstGeom>
        </p:spPr>
        <p:txBody>
          <a:bodyPr/>
          <a:lstStyle/>
          <a:p>
            <a:pPr/>
            <a:r>
              <a:t>background-color</a:t>
            </a:r>
          </a:p>
          <a:p>
            <a:pPr/>
            <a:r>
              <a:t>background-image</a:t>
            </a:r>
          </a:p>
          <a:p>
            <a:pPr/>
            <a:r>
              <a:t>background-repeat</a:t>
            </a:r>
          </a:p>
          <a:p>
            <a:pPr/>
            <a:r>
              <a:t>background-position</a:t>
            </a:r>
          </a:p>
          <a:p>
            <a:pPr/>
            <a:r>
              <a:t>background-size</a:t>
            </a:r>
          </a:p>
        </p:txBody>
      </p:sp>
      <p:sp>
        <p:nvSpPr>
          <p:cNvPr id="280" name="Fondo"/>
          <p:cNvSpPr txBox="1"/>
          <p:nvPr>
            <p:ph type="body" idx="21"/>
          </p:nvPr>
        </p:nvSpPr>
        <p:spPr>
          <a:xfrm>
            <a:off x="-2387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Fondo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83" name="Fondo - CSS"/>
          <p:cNvSpPr txBox="1"/>
          <p:nvPr>
            <p:ph type="body" idx="21"/>
          </p:nvPr>
        </p:nvSpPr>
        <p:spPr>
          <a:xfrm>
            <a:off x="-14224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Fondo - CSS</a:t>
            </a:r>
          </a:p>
        </p:txBody>
      </p:sp>
      <p:pic>
        <p:nvPicPr>
          <p:cNvPr id="28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287" y="5417759"/>
            <a:ext cx="8764065" cy="465763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Flecha 11"/>
          <p:cNvSpPr/>
          <p:nvPr/>
        </p:nvSpPr>
        <p:spPr>
          <a:xfrm>
            <a:off x="11828889" y="6971875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8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379" y="3961869"/>
            <a:ext cx="9652001" cy="756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rmas de utilizar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Formas de utilizar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379" y="3772804"/>
            <a:ext cx="9652001" cy="794754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90" name="Flecha 11"/>
          <p:cNvSpPr/>
          <p:nvPr/>
        </p:nvSpPr>
        <p:spPr>
          <a:xfrm>
            <a:off x="11435189" y="6971875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91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07887" y="4125067"/>
            <a:ext cx="9652001" cy="7243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Fondo - CSS"/>
          <p:cNvSpPr txBox="1"/>
          <p:nvPr/>
        </p:nvSpPr>
        <p:spPr>
          <a:xfrm>
            <a:off x="-1422400" y="2123519"/>
            <a:ext cx="965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Fondo -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733" y="3772804"/>
            <a:ext cx="9275292" cy="794754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296" name="Flecha 11"/>
          <p:cNvSpPr/>
          <p:nvPr/>
        </p:nvSpPr>
        <p:spPr>
          <a:xfrm>
            <a:off x="11435189" y="6971875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97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9888" y="4125067"/>
            <a:ext cx="7578924" cy="7243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Fondo - CSS"/>
          <p:cNvSpPr txBox="1"/>
          <p:nvPr/>
        </p:nvSpPr>
        <p:spPr>
          <a:xfrm>
            <a:off x="-1422400" y="2123519"/>
            <a:ext cx="965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Fondo -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01" name="Listas"/>
          <p:cNvSpPr txBox="1"/>
          <p:nvPr>
            <p:ph type="body" idx="21"/>
          </p:nvPr>
        </p:nvSpPr>
        <p:spPr>
          <a:xfrm>
            <a:off x="-2387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Listas</a:t>
            </a:r>
          </a:p>
        </p:txBody>
      </p:sp>
      <p:sp>
        <p:nvSpPr>
          <p:cNvPr id="302" name="list-style-type…"/>
          <p:cNvSpPr txBox="1"/>
          <p:nvPr>
            <p:ph type="body" idx="1"/>
          </p:nvPr>
        </p:nvSpPr>
        <p:spPr>
          <a:xfrm>
            <a:off x="1270000" y="4267200"/>
            <a:ext cx="21437700" cy="7971830"/>
          </a:xfrm>
          <a:prstGeom prst="rect">
            <a:avLst/>
          </a:prstGeom>
        </p:spPr>
        <p:txBody>
          <a:bodyPr/>
          <a:lstStyle/>
          <a:p>
            <a:pPr/>
            <a:r>
              <a:t>list-style-type</a:t>
            </a:r>
          </a:p>
          <a:p>
            <a:pPr/>
            <a:r>
              <a:t>list-style-position</a:t>
            </a:r>
          </a:p>
          <a:p>
            <a:pPr/>
            <a:r>
              <a:t>list-style-image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05" name="Listas - HTML"/>
          <p:cNvSpPr txBox="1"/>
          <p:nvPr>
            <p:ph type="body" idx="21"/>
          </p:nvPr>
        </p:nvSpPr>
        <p:spPr>
          <a:xfrm>
            <a:off x="-12192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Listas - HTML</a:t>
            </a:r>
          </a:p>
        </p:txBody>
      </p:sp>
      <p:pic>
        <p:nvPicPr>
          <p:cNvPr id="306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928" y="4564042"/>
            <a:ext cx="7202103" cy="61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Flecha 11"/>
          <p:cNvSpPr/>
          <p:nvPr/>
        </p:nvSpPr>
        <p:spPr>
          <a:xfrm>
            <a:off x="11495921" y="6839342"/>
            <a:ext cx="2057889" cy="15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08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5700" y="5759965"/>
            <a:ext cx="4171673" cy="3708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5939" y="7515793"/>
            <a:ext cx="4171674" cy="370815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12" name="Listas - CSS"/>
          <p:cNvSpPr txBox="1"/>
          <p:nvPr>
            <p:ph type="body" idx="21"/>
          </p:nvPr>
        </p:nvSpPr>
        <p:spPr>
          <a:xfrm>
            <a:off x="-1498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Listas - CSS</a:t>
            </a:r>
          </a:p>
        </p:txBody>
      </p:sp>
      <p:sp>
        <p:nvSpPr>
          <p:cNvPr id="313" name="Flecha 11"/>
          <p:cNvSpPr/>
          <p:nvPr/>
        </p:nvSpPr>
        <p:spPr>
          <a:xfrm>
            <a:off x="12943721" y="859517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14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0967" y="8108278"/>
            <a:ext cx="8848425" cy="2523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1767" y="4422314"/>
            <a:ext cx="8848425" cy="2523184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Flecha 11"/>
          <p:cNvSpPr/>
          <p:nvPr/>
        </p:nvSpPr>
        <p:spPr>
          <a:xfrm>
            <a:off x="12994521" y="4909206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17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63100" y="3829829"/>
            <a:ext cx="3758951" cy="3708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20" name="cursor: pointer;…"/>
          <p:cNvSpPr txBox="1"/>
          <p:nvPr>
            <p:ph type="body" idx="1"/>
          </p:nvPr>
        </p:nvSpPr>
        <p:spPr>
          <a:xfrm>
            <a:off x="1270000" y="4267200"/>
            <a:ext cx="21437700" cy="7971830"/>
          </a:xfrm>
          <a:prstGeom prst="rect">
            <a:avLst/>
          </a:prstGeom>
        </p:spPr>
        <p:txBody>
          <a:bodyPr/>
          <a:lstStyle/>
          <a:p>
            <a:pPr/>
            <a:r>
              <a:t>cursor: pointer;</a:t>
            </a:r>
          </a:p>
          <a:p>
            <a:pPr/>
            <a:r>
              <a:t>border-collapse: collapse;</a:t>
            </a:r>
          </a:p>
          <a:p>
            <a:pPr/>
            <a:r>
              <a:t>tr:nth-child(Opción) { color: var(—nombre_variable)  }</a:t>
            </a:r>
          </a:p>
          <a:p>
            <a:pPr lvl="1"/>
            <a:r>
              <a:t>Opciones:</a:t>
            </a:r>
          </a:p>
          <a:p>
            <a:pPr lvl="2"/>
            <a:r>
              <a:t>odd (par)</a:t>
            </a:r>
          </a:p>
          <a:p>
            <a:pPr lvl="2"/>
            <a:r>
              <a:t>even (impar)</a:t>
            </a:r>
          </a:p>
        </p:txBody>
      </p:sp>
      <p:sp>
        <p:nvSpPr>
          <p:cNvPr id="321" name="Tablas"/>
          <p:cNvSpPr txBox="1"/>
          <p:nvPr>
            <p:ph type="body" idx="21"/>
          </p:nvPr>
        </p:nvSpPr>
        <p:spPr>
          <a:xfrm>
            <a:off x="-23876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Tablas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24" name="Tablas - HTML"/>
          <p:cNvSpPr txBox="1"/>
          <p:nvPr>
            <p:ph type="body" idx="21"/>
          </p:nvPr>
        </p:nvSpPr>
        <p:spPr>
          <a:xfrm>
            <a:off x="-11811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Tablas - HTML</a:t>
            </a:r>
          </a:p>
        </p:txBody>
      </p:sp>
      <p:pic>
        <p:nvPicPr>
          <p:cNvPr id="32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4474401"/>
            <a:ext cx="12608513" cy="551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9200" y="5308180"/>
            <a:ext cx="6242795" cy="384972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Flecha 11"/>
          <p:cNvSpPr/>
          <p:nvPr/>
        </p:nvSpPr>
        <p:spPr>
          <a:xfrm>
            <a:off x="14847937" y="6458342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8987" y="3447357"/>
            <a:ext cx="8070785" cy="924777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31" name="Tablas - CSS"/>
          <p:cNvSpPr txBox="1"/>
          <p:nvPr>
            <p:ph type="body" idx="21"/>
          </p:nvPr>
        </p:nvSpPr>
        <p:spPr>
          <a:xfrm>
            <a:off x="-14732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Tablas - CSS</a:t>
            </a:r>
          </a:p>
        </p:txBody>
      </p:sp>
      <p:sp>
        <p:nvSpPr>
          <p:cNvPr id="332" name="Flecha 11"/>
          <p:cNvSpPr/>
          <p:nvPr/>
        </p:nvSpPr>
        <p:spPr>
          <a:xfrm>
            <a:off x="11163055" y="7296542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33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54229" y="5548772"/>
            <a:ext cx="8666067" cy="4536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36" name="width (ancho)…"/>
          <p:cNvSpPr txBox="1"/>
          <p:nvPr>
            <p:ph type="body" idx="1"/>
          </p:nvPr>
        </p:nvSpPr>
        <p:spPr>
          <a:xfrm>
            <a:off x="1270000" y="4267200"/>
            <a:ext cx="21437700" cy="7971830"/>
          </a:xfrm>
          <a:prstGeom prst="rect">
            <a:avLst/>
          </a:prstGeom>
        </p:spPr>
        <p:txBody>
          <a:bodyPr/>
          <a:lstStyle/>
          <a:p>
            <a:pPr/>
            <a:r>
              <a:t>width (ancho)</a:t>
            </a:r>
          </a:p>
          <a:p>
            <a:pPr lvl="1"/>
            <a:r>
              <a:t>max-width</a:t>
            </a:r>
          </a:p>
          <a:p>
            <a:pPr lvl="1"/>
            <a:r>
              <a:t>min-width</a:t>
            </a:r>
          </a:p>
          <a:p>
            <a:pPr/>
            <a:r>
              <a:t>height (alto)</a:t>
            </a:r>
          </a:p>
          <a:p>
            <a:pPr lvl="1"/>
            <a:r>
              <a:t>max-height</a:t>
            </a:r>
          </a:p>
          <a:p>
            <a:pPr lvl="1"/>
            <a:r>
              <a:t>min-height</a:t>
            </a:r>
          </a:p>
        </p:txBody>
      </p:sp>
      <p:sp>
        <p:nvSpPr>
          <p:cNvPr id="337" name="Ancho y alto"/>
          <p:cNvSpPr txBox="1"/>
          <p:nvPr>
            <p:ph type="body" idx="21"/>
          </p:nvPr>
        </p:nvSpPr>
        <p:spPr>
          <a:xfrm>
            <a:off x="-14224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Ancho y alto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97400" y="3608192"/>
            <a:ext cx="6466426" cy="794245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41" name="Flecha 11"/>
          <p:cNvSpPr/>
          <p:nvPr/>
        </p:nvSpPr>
        <p:spPr>
          <a:xfrm>
            <a:off x="14632037" y="6458342"/>
            <a:ext cx="2057888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42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050" y="5611948"/>
            <a:ext cx="12608513" cy="324219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Ancho y alto - HTML"/>
          <p:cNvSpPr txBox="1"/>
          <p:nvPr/>
        </p:nvSpPr>
        <p:spPr>
          <a:xfrm>
            <a:off x="-215900" y="2123519"/>
            <a:ext cx="965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Ancho y alto - 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orma 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 1</a:t>
            </a:r>
          </a:p>
        </p:txBody>
      </p:sp>
      <p:sp>
        <p:nvSpPr>
          <p:cNvPr id="183" name="Poner en el archivo .html, dentro de las etiqueta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Poner en el archivo .html, dentro de las etiquetas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ropiedades"/>
          <p:cNvSpPr txBox="1"/>
          <p:nvPr>
            <p:ph type="title"/>
          </p:nvPr>
        </p:nvSpPr>
        <p:spPr>
          <a:xfrm>
            <a:off x="-355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Propiedades</a:t>
            </a:r>
          </a:p>
        </p:txBody>
      </p:sp>
      <p:sp>
        <p:nvSpPr>
          <p:cNvPr id="346" name="Flecha 11"/>
          <p:cNvSpPr/>
          <p:nvPr/>
        </p:nvSpPr>
        <p:spPr>
          <a:xfrm>
            <a:off x="11442455" y="5141811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7" name="Ancho y alto - CSS"/>
          <p:cNvSpPr txBox="1"/>
          <p:nvPr/>
        </p:nvSpPr>
        <p:spPr>
          <a:xfrm>
            <a:off x="-495300" y="2123519"/>
            <a:ext cx="965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Ancho y alto - CSS</a:t>
            </a:r>
          </a:p>
        </p:txBody>
      </p:sp>
      <p:pic>
        <p:nvPicPr>
          <p:cNvPr id="348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156" y="4338713"/>
            <a:ext cx="5828194" cy="3155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7155" y="8693503"/>
            <a:ext cx="5828195" cy="3155597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Flecha 11"/>
          <p:cNvSpPr/>
          <p:nvPr/>
        </p:nvSpPr>
        <p:spPr>
          <a:xfrm>
            <a:off x="11442455" y="9496601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51" name="video pegado.png" descr="video 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57450" y="8350603"/>
            <a:ext cx="3191749" cy="384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video pegado.png" descr="video 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4874" y="4674566"/>
            <a:ext cx="2276901" cy="2483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Heren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Herencia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Herencia"/>
          <p:cNvSpPr txBox="1"/>
          <p:nvPr>
            <p:ph type="title"/>
          </p:nvPr>
        </p:nvSpPr>
        <p:spPr>
          <a:xfrm>
            <a:off x="-1371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Herencia</a:t>
            </a:r>
          </a:p>
        </p:txBody>
      </p:sp>
      <p:sp>
        <p:nvSpPr>
          <p:cNvPr id="357" name="Cuando se establece un valor de una propiedad CSS en un elemento, sus elementos descendientes heredan de forma automática el valor de esa propiedad."/>
          <p:cNvSpPr txBox="1"/>
          <p:nvPr>
            <p:ph type="body" sz="quarter" idx="1"/>
          </p:nvPr>
        </p:nvSpPr>
        <p:spPr>
          <a:xfrm>
            <a:off x="1543843" y="2895600"/>
            <a:ext cx="21296314" cy="2815829"/>
          </a:xfrm>
          <a:prstGeom prst="rect">
            <a:avLst/>
          </a:prstGeom>
        </p:spPr>
        <p:txBody>
          <a:bodyPr/>
          <a:lstStyle/>
          <a:p>
            <a:pPr/>
            <a:r>
              <a:t>Cuando se establece un valor de una propiedad CSS en un elemento, sus elementos descendientes heredan de forma automática el valor de esa propiedad.</a:t>
            </a:r>
          </a:p>
        </p:txBody>
      </p:sp>
      <p:sp>
        <p:nvSpPr>
          <p:cNvPr id="358" name="Todos los elementos de la página tendrán color de letra azul."/>
          <p:cNvSpPr txBox="1"/>
          <p:nvPr/>
        </p:nvSpPr>
        <p:spPr>
          <a:xfrm>
            <a:off x="3402939" y="11763247"/>
            <a:ext cx="17578122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Todos los elementos de la página tendrán color de letra azul. </a:t>
            </a:r>
          </a:p>
        </p:txBody>
      </p:sp>
      <p:pic>
        <p:nvPicPr>
          <p:cNvPr id="359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50" y="5674555"/>
            <a:ext cx="8757057" cy="5612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1300" y="7386183"/>
            <a:ext cx="7428239" cy="218937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Flecha 11"/>
          <p:cNvSpPr/>
          <p:nvPr/>
        </p:nvSpPr>
        <p:spPr>
          <a:xfrm>
            <a:off x="12160209" y="770617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asc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Cascada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5100" y="7884843"/>
            <a:ext cx="7428238" cy="218937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Cascada"/>
          <p:cNvSpPr txBox="1"/>
          <p:nvPr>
            <p:ph type="title"/>
          </p:nvPr>
        </p:nvSpPr>
        <p:spPr>
          <a:xfrm>
            <a:off x="-13716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Cascada</a:t>
            </a:r>
          </a:p>
        </p:txBody>
      </p:sp>
      <p:sp>
        <p:nvSpPr>
          <p:cNvPr id="367" name="El orden de las reglas de CSS importa: cuando dos reglas tienen la misma especificidad, se aplica la que aparece en último lugar en el CSS."/>
          <p:cNvSpPr txBox="1"/>
          <p:nvPr>
            <p:ph type="body" sz="quarter" idx="1"/>
          </p:nvPr>
        </p:nvSpPr>
        <p:spPr>
          <a:xfrm>
            <a:off x="1543843" y="2895600"/>
            <a:ext cx="21296314" cy="2815829"/>
          </a:xfrm>
          <a:prstGeom prst="rect">
            <a:avLst/>
          </a:prstGeom>
        </p:spPr>
        <p:txBody>
          <a:bodyPr/>
          <a:lstStyle/>
          <a:p>
            <a:pPr/>
            <a:r>
              <a:t>El orden de las reglas de CSS importa: cuando dos reglas tienen la misma especificidad, se aplica la que aparece en último lugar en el CSS.</a:t>
            </a:r>
          </a:p>
        </p:txBody>
      </p:sp>
      <p:sp>
        <p:nvSpPr>
          <p:cNvPr id="368" name="Flecha 11"/>
          <p:cNvSpPr/>
          <p:nvPr/>
        </p:nvSpPr>
        <p:spPr>
          <a:xfrm>
            <a:off x="12007809" y="8204830"/>
            <a:ext cx="2057889" cy="154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369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4359" y="5265412"/>
            <a:ext cx="7428239" cy="7428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¿Duda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10" sz="17000"/>
            </a:lvl1pPr>
          </a:lstStyle>
          <a:p>
            <a:pPr/>
            <a:r>
              <a:t>¿Dudas?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Document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Document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Documentación</a:t>
            </a:r>
          </a:p>
        </p:txBody>
      </p:sp>
      <p:sp>
        <p:nvSpPr>
          <p:cNvPr id="376" name="https://developer.mozilla.org/es/docs/Web/CSS…"/>
          <p:cNvSpPr txBox="1"/>
          <p:nvPr>
            <p:ph type="body" sz="half" idx="1"/>
          </p:nvPr>
        </p:nvSpPr>
        <p:spPr>
          <a:xfrm>
            <a:off x="1270000" y="3670300"/>
            <a:ext cx="10431364" cy="8432800"/>
          </a:xfrm>
          <a:prstGeom prst="rect">
            <a:avLst/>
          </a:prstGeom>
        </p:spPr>
        <p:txBody>
          <a:bodyPr/>
          <a:lstStyle/>
          <a:p>
            <a:pPr/>
            <a:r>
              <a:t>https://developer.mozilla.org/es/docs/Web/CSS</a:t>
            </a:r>
          </a:p>
          <a:p>
            <a:pPr/>
            <a:r>
              <a:t>https://www.w3schools.com/css/default.asp</a:t>
            </a:r>
          </a:p>
          <a:p>
            <a:pPr/>
            <a:r>
              <a:t>https://oregoom.com/css/</a:t>
            </a:r>
          </a:p>
        </p:txBody>
      </p:sp>
      <p:pic>
        <p:nvPicPr>
          <p:cNvPr id="37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8758" y="4264470"/>
            <a:ext cx="9737176" cy="7244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orma 1"/>
          <p:cNvSpPr txBox="1"/>
          <p:nvPr>
            <p:ph type="title"/>
          </p:nvPr>
        </p:nvSpPr>
        <p:spPr>
          <a:xfrm>
            <a:off x="-11684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Forma 1</a:t>
            </a:r>
          </a:p>
        </p:txBody>
      </p:sp>
      <p:sp>
        <p:nvSpPr>
          <p:cNvPr id="186" name="&lt;tag style=“estilo”&gt;"/>
          <p:cNvSpPr txBox="1"/>
          <p:nvPr>
            <p:ph type="body" idx="21"/>
          </p:nvPr>
        </p:nvSpPr>
        <p:spPr>
          <a:xfrm>
            <a:off x="-1778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&lt;tag style=“estilo”&gt;</a:t>
            </a:r>
          </a:p>
        </p:txBody>
      </p:sp>
      <p:pic>
        <p:nvPicPr>
          <p:cNvPr id="187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149" y="5332501"/>
            <a:ext cx="10871619" cy="4512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9181" y="6756585"/>
            <a:ext cx="9652001" cy="1664139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Flecha 11"/>
          <p:cNvSpPr/>
          <p:nvPr/>
        </p:nvSpPr>
        <p:spPr>
          <a:xfrm>
            <a:off x="12549816" y="6943669"/>
            <a:ext cx="1713317" cy="128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rma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 2</a:t>
            </a:r>
          </a:p>
        </p:txBody>
      </p:sp>
      <p:sp>
        <p:nvSpPr>
          <p:cNvPr id="192" name="Poner en el archivo .html, &lt;style&gt; estilos &lt;/styl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Poner en el archivo .html, &lt;style&gt; estilos &lt;/style&gt;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orma 2"/>
          <p:cNvSpPr txBox="1"/>
          <p:nvPr>
            <p:ph type="title"/>
          </p:nvPr>
        </p:nvSpPr>
        <p:spPr>
          <a:xfrm>
            <a:off x="-11684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Forma 2</a:t>
            </a:r>
          </a:p>
        </p:txBody>
      </p:sp>
      <p:sp>
        <p:nvSpPr>
          <p:cNvPr id="195" name="&lt;style&gt; estilos &lt;/style&gt;"/>
          <p:cNvSpPr txBox="1"/>
          <p:nvPr>
            <p:ph type="body" idx="21"/>
          </p:nvPr>
        </p:nvSpPr>
        <p:spPr>
          <a:xfrm>
            <a:off x="330200" y="2123519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&lt;style&gt; estilos &lt;/style&gt;</a:t>
            </a:r>
          </a:p>
        </p:txBody>
      </p:sp>
      <p:pic>
        <p:nvPicPr>
          <p:cNvPr id="196" name="video pegado.png" descr="video 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4042483"/>
            <a:ext cx="10543069" cy="7092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video pegado.png" descr="video 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9181" y="6756585"/>
            <a:ext cx="9652001" cy="166413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Flecha 11"/>
          <p:cNvSpPr/>
          <p:nvPr/>
        </p:nvSpPr>
        <p:spPr>
          <a:xfrm>
            <a:off x="12549816" y="6943669"/>
            <a:ext cx="1713317" cy="128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rma 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 3</a:t>
            </a:r>
          </a:p>
        </p:txBody>
      </p:sp>
      <p:sp>
        <p:nvSpPr>
          <p:cNvPr id="201" name="Crear un archivo .css y vincularlo con el .ht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Crear un archivo .css y vincularlo con el 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6305" y="4195043"/>
            <a:ext cx="4382358" cy="438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465" y="4147003"/>
            <a:ext cx="3411030" cy="481239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5" name="style.css"/>
          <p:cNvSpPr txBox="1"/>
          <p:nvPr/>
        </p:nvSpPr>
        <p:spPr>
          <a:xfrm>
            <a:off x="15963603" y="8865770"/>
            <a:ext cx="2534413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style.css</a:t>
            </a:r>
          </a:p>
        </p:txBody>
      </p:sp>
      <p:sp>
        <p:nvSpPr>
          <p:cNvPr id="206" name="Flecha 11"/>
          <p:cNvSpPr/>
          <p:nvPr/>
        </p:nvSpPr>
        <p:spPr>
          <a:xfrm>
            <a:off x="11163055" y="6083300"/>
            <a:ext cx="2057889" cy="154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7" name="Archivo"/>
          <p:cNvSpPr txBox="1"/>
          <p:nvPr>
            <p:ph type="title"/>
          </p:nvPr>
        </p:nvSpPr>
        <p:spPr>
          <a:xfrm>
            <a:off x="-914400" y="821134"/>
            <a:ext cx="9652000" cy="1549401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Archivo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798D1B4CD917488CADE29FEA7B6AC5" ma:contentTypeVersion="4" ma:contentTypeDescription="Crear nuevo documento." ma:contentTypeScope="" ma:versionID="b7b001997506b4e8c0fdffa8ce7f9609">
  <xsd:schema xmlns:xsd="http://www.w3.org/2001/XMLSchema" xmlns:xs="http://www.w3.org/2001/XMLSchema" xmlns:p="http://schemas.microsoft.com/office/2006/metadata/properties" xmlns:ns2="5697c39a-a467-41d7-9847-d4989b5af079" targetNamespace="http://schemas.microsoft.com/office/2006/metadata/properties" ma:root="true" ma:fieldsID="a1e56a135f68dbdbf818f52fadd0c395" ns2:_="">
    <xsd:import namespace="5697c39a-a467-41d7-9847-d4989b5af0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7c39a-a467-41d7-9847-d4989b5af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095192-5013-4B4A-B963-21F23F9C405C}"/>
</file>

<file path=customXml/itemProps2.xml><?xml version="1.0" encoding="utf-8"?>
<ds:datastoreItem xmlns:ds="http://schemas.openxmlformats.org/officeDocument/2006/customXml" ds:itemID="{794516CB-132F-40D2-92BB-08B2FAA7B9A0}"/>
</file>

<file path=customXml/itemProps3.xml><?xml version="1.0" encoding="utf-8"?>
<ds:datastoreItem xmlns:ds="http://schemas.openxmlformats.org/officeDocument/2006/customXml" ds:itemID="{2AFAF06C-4E5A-4956-8E7F-53D3EE13FD2A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0x0101009E798D1B4CD917488CADE29FEA7B6AC5</vt:lpwstr>
  </property>
</Properties>
</file>